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Josefin Slab"/>
      <p:regular r:id="rId37"/>
      <p:bold r:id="rId38"/>
      <p:italic r:id="rId39"/>
      <p:boldItalic r:id="rId40"/>
    </p:embeddedFont>
    <p:embeddedFont>
      <p:font typeface="Anton"/>
      <p:regular r:id="rId41"/>
    </p:embeddedFont>
    <p:embeddedFont>
      <p:font typeface="Proxima Nova"/>
      <p:regular r:id="rId42"/>
      <p:bold r:id="rId43"/>
      <p:italic r:id="rId44"/>
      <p:boldItalic r:id="rId45"/>
    </p:embeddedFont>
    <p:embeddedFont>
      <p:font typeface="Fira Sans Condensed Light"/>
      <p:regular r:id="rId46"/>
      <p:bold r:id="rId47"/>
      <p:italic r:id="rId48"/>
      <p:boldItalic r:id="rId49"/>
    </p:embeddedFont>
    <p:embeddedFont>
      <p:font typeface="Fira Sans Condensed"/>
      <p:regular r:id="rId50"/>
      <p:bold r:id="rId51"/>
      <p:italic r:id="rId52"/>
      <p:boldItalic r:id="rId53"/>
    </p:embeddedFont>
    <p:embeddedFont>
      <p:font typeface="Advent Pro Light"/>
      <p:regular r:id="rId54"/>
      <p:bold r:id="rId55"/>
    </p:embeddedFont>
    <p:embeddedFont>
      <p:font typeface="Rajdhani"/>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osefinSlab-boldItalic.fntdata"/><Relationship Id="rId42" Type="http://schemas.openxmlformats.org/officeDocument/2006/relationships/font" Target="fonts/ProximaNova-regular.fntdata"/><Relationship Id="rId41" Type="http://schemas.openxmlformats.org/officeDocument/2006/relationships/font" Target="fonts/Anton-regular.fntdata"/><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FiraSansCondensedLight-regular.fntdata"/><Relationship Id="rId45"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CondensedLight-italic.fntdata"/><Relationship Id="rId47" Type="http://schemas.openxmlformats.org/officeDocument/2006/relationships/font" Target="fonts/FiraSansCondensedLight-bold.fntdata"/><Relationship Id="rId49" Type="http://schemas.openxmlformats.org/officeDocument/2006/relationships/font" Target="fonts/FiraSansCondensed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JosefinSlab-regular.fntdata"/><Relationship Id="rId36" Type="http://schemas.openxmlformats.org/officeDocument/2006/relationships/slide" Target="slides/slide32.xml"/><Relationship Id="rId39" Type="http://schemas.openxmlformats.org/officeDocument/2006/relationships/font" Target="fonts/JosefinSlab-italic.fntdata"/><Relationship Id="rId38" Type="http://schemas.openxmlformats.org/officeDocument/2006/relationships/font" Target="fonts/JosefinSlab-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Condensed-bold.fntdata"/><Relationship Id="rId50" Type="http://schemas.openxmlformats.org/officeDocument/2006/relationships/font" Target="fonts/FiraSansCondensed-regular.fntdata"/><Relationship Id="rId53" Type="http://schemas.openxmlformats.org/officeDocument/2006/relationships/font" Target="fonts/FiraSansCondensed-boldItalic.fntdata"/><Relationship Id="rId52" Type="http://schemas.openxmlformats.org/officeDocument/2006/relationships/font" Target="fonts/FiraSansCondensed-italic.fntdata"/><Relationship Id="rId11" Type="http://schemas.openxmlformats.org/officeDocument/2006/relationships/slide" Target="slides/slide7.xml"/><Relationship Id="rId55" Type="http://schemas.openxmlformats.org/officeDocument/2006/relationships/font" Target="fonts/AdventProLight-bold.fntdata"/><Relationship Id="rId10" Type="http://schemas.openxmlformats.org/officeDocument/2006/relationships/slide" Target="slides/slide6.xml"/><Relationship Id="rId54" Type="http://schemas.openxmlformats.org/officeDocument/2006/relationships/font" Target="fonts/AdventProLight-regular.fntdata"/><Relationship Id="rId13" Type="http://schemas.openxmlformats.org/officeDocument/2006/relationships/slide" Target="slides/slide9.xml"/><Relationship Id="rId57" Type="http://schemas.openxmlformats.org/officeDocument/2006/relationships/font" Target="fonts/Rajdhani-bold.fntdata"/><Relationship Id="rId12" Type="http://schemas.openxmlformats.org/officeDocument/2006/relationships/slide" Target="slides/slide8.xml"/><Relationship Id="rId56" Type="http://schemas.openxmlformats.org/officeDocument/2006/relationships/font" Target="fonts/Rajdhani-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3e7b07d60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3e7b07d60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3e7b07d60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3e7b07d60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3e7b07d60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3e7b07d60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3e7b07d60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3e7b07d60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3e7b07d6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3e7b07d6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3e7b07d60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3e7b07d60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3e7b07d60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3e7b07d60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3e7b07d60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3e7b07d60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3e7b07d60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3e7b07d60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5abef0139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5abef0139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3e7b07d60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3e7b07d60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3e7b07d60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3e7b07d60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3e7b07d60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3e7b07d60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3e7b07d60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3e7b07d60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3e7b07d60_9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3e7b07d60_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3e7b07d60_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3e7b07d60_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3e7b07d60_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3e7b07d60_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3e7b07d60_9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3e7b07d60_9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3e7b07d60_9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3e7b07d60_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3e7b07d60_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3e7b07d60_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3e7b07d6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3e7b07d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3e7b07d60_9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3e7b07d60_9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3e7b07d60_9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3e7b07d60_9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3e7b07d60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3e7b07d60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3e7b07d6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3e7b07d6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3e7b07d6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3e7b07d6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3e7b07d6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3e7b07d6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3e7b07d60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3e7b07d60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3e7b07d60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3e7b07d60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3e7b07d60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3e7b07d60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455700" y="672425"/>
            <a:ext cx="7923900" cy="326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400">
                <a:latin typeface="Rajdhani"/>
                <a:ea typeface="Rajdhani"/>
                <a:cs typeface="Rajdhani"/>
                <a:sym typeface="Rajdhani"/>
              </a:rPr>
              <a:t>SKIN CANCER</a:t>
            </a:r>
            <a:endParaRPr sz="5400">
              <a:latin typeface="Rajdhani"/>
              <a:ea typeface="Rajdhani"/>
              <a:cs typeface="Rajdhani"/>
              <a:sym typeface="Rajdhani"/>
            </a:endParaRPr>
          </a:p>
          <a:p>
            <a:pPr indent="0" lvl="0" marL="0" rtl="0" algn="l">
              <a:spcBef>
                <a:spcPts val="0"/>
              </a:spcBef>
              <a:spcAft>
                <a:spcPts val="0"/>
              </a:spcAft>
              <a:buNone/>
            </a:pPr>
            <a:r>
              <a:rPr lang="en" sz="5400">
                <a:latin typeface="Rajdhani"/>
                <a:ea typeface="Rajdhani"/>
                <a:cs typeface="Rajdhani"/>
                <a:sym typeface="Rajdhani"/>
              </a:rPr>
              <a:t>Detection</a:t>
            </a:r>
            <a:endParaRPr sz="5400">
              <a:latin typeface="Rajdhani"/>
              <a:ea typeface="Rajdhani"/>
              <a:cs typeface="Rajdhani"/>
              <a:sym typeface="Rajdhani"/>
            </a:endParaRPr>
          </a:p>
          <a:p>
            <a:pPr indent="0" lvl="0" marL="0" rtl="0" algn="l">
              <a:spcBef>
                <a:spcPts val="0"/>
              </a:spcBef>
              <a:spcAft>
                <a:spcPts val="0"/>
              </a:spcAft>
              <a:buNone/>
            </a:pPr>
            <a:r>
              <a:rPr lang="en" sz="5400">
                <a:latin typeface="Rajdhani"/>
                <a:ea typeface="Rajdhani"/>
                <a:cs typeface="Rajdhani"/>
                <a:sym typeface="Rajdhani"/>
              </a:rPr>
              <a:t>USING AI</a:t>
            </a:r>
            <a:endParaRPr sz="5400">
              <a:latin typeface="Rajdhani"/>
              <a:ea typeface="Rajdhani"/>
              <a:cs typeface="Rajdhani"/>
              <a:sym typeface="Rajdhani"/>
            </a:endParaRPr>
          </a:p>
        </p:txBody>
      </p:sp>
      <p:pic>
        <p:nvPicPr>
          <p:cNvPr id="99" name="Google Shape;99;p22"/>
          <p:cNvPicPr preferRelativeResize="0"/>
          <p:nvPr/>
        </p:nvPicPr>
        <p:blipFill rotWithShape="1">
          <a:blip r:embed="rId4">
            <a:alphaModFix/>
          </a:blip>
          <a:srcRect b="5495" l="6664" r="6220" t="4858"/>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Problems</a:t>
            </a:r>
            <a:endParaRPr/>
          </a:p>
        </p:txBody>
      </p:sp>
      <p:sp>
        <p:nvSpPr>
          <p:cNvPr id="154" name="Google Shape;154;p31"/>
          <p:cNvSpPr txBox="1"/>
          <p:nvPr/>
        </p:nvSpPr>
        <p:spPr>
          <a:xfrm>
            <a:off x="562575" y="1457325"/>
            <a:ext cx="7785000" cy="3307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accent4"/>
              </a:buClr>
              <a:buSzPts val="1100"/>
              <a:buChar char="●"/>
            </a:pPr>
            <a:r>
              <a:rPr lang="en" sz="1600">
                <a:solidFill>
                  <a:schemeClr val="accent4"/>
                </a:solidFill>
              </a:rPr>
              <a:t>People do not trust technology easily. Telling someone that they do not need to go to a doctor anymore and can simply get diagnosed with their smartphone sounds like a fantastical idea, almost as if out of a sci-fi movie and hence is difficult to accept by the masses. </a:t>
            </a:r>
            <a:endParaRPr sz="1600">
              <a:solidFill>
                <a:schemeClr val="accent4"/>
              </a:solidFill>
            </a:endParaRPr>
          </a:p>
          <a:p>
            <a:pPr indent="-298450" lvl="0" marL="457200" rtl="0" algn="l">
              <a:lnSpc>
                <a:spcPct val="115000"/>
              </a:lnSpc>
              <a:spcBef>
                <a:spcPts val="0"/>
              </a:spcBef>
              <a:spcAft>
                <a:spcPts val="0"/>
              </a:spcAft>
              <a:buClr>
                <a:schemeClr val="accent4"/>
              </a:buClr>
              <a:buSzPts val="1100"/>
              <a:buChar char="●"/>
            </a:pPr>
            <a:r>
              <a:rPr lang="en" sz="1600">
                <a:solidFill>
                  <a:schemeClr val="accent4"/>
                </a:solidFill>
              </a:rPr>
              <a:t>Many people simply do not know how to operate these everyday devices that can help diagnose tumours.</a:t>
            </a:r>
            <a:endParaRPr sz="1600">
              <a:solidFill>
                <a:schemeClr val="accent4"/>
              </a:solidFill>
            </a:endParaRPr>
          </a:p>
          <a:p>
            <a:pPr indent="0" lvl="0" marL="0" rtl="0" algn="l">
              <a:lnSpc>
                <a:spcPct val="108000"/>
              </a:lnSpc>
              <a:spcBef>
                <a:spcPts val="1200"/>
              </a:spcBef>
              <a:spcAft>
                <a:spcPts val="0"/>
              </a:spcAft>
              <a:buNone/>
            </a:pPr>
            <a:r>
              <a:t/>
            </a:r>
            <a:endParaRPr sz="1600">
              <a:solidFill>
                <a:schemeClr val="accent4"/>
              </a:solidFill>
            </a:endParaRPr>
          </a:p>
          <a:p>
            <a:pPr indent="0" lvl="0" marL="0" rtl="0" algn="l">
              <a:lnSpc>
                <a:spcPct val="108000"/>
              </a:lnSpc>
              <a:spcBef>
                <a:spcPts val="1200"/>
              </a:spcBef>
              <a:spcAft>
                <a:spcPts val="0"/>
              </a:spcAft>
              <a:buNone/>
            </a:pPr>
            <a:r>
              <a:rPr lang="en" sz="1600">
                <a:solidFill>
                  <a:schemeClr val="accent4"/>
                </a:solidFill>
              </a:rPr>
              <a:t>Only when these problems can be efficiently countered, can we help reduce the deaths of humans by cancer drastically</a:t>
            </a:r>
            <a:endParaRPr sz="1600">
              <a:solidFill>
                <a:schemeClr val="accent4"/>
              </a:solidFill>
            </a:endParaRPr>
          </a:p>
          <a:p>
            <a:pPr indent="0" lvl="0" marL="0" rtl="0" algn="l">
              <a:spcBef>
                <a:spcPts val="80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763500" y="284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RESPONSE</a:t>
            </a:r>
            <a:endParaRPr/>
          </a:p>
        </p:txBody>
      </p:sp>
      <p:sp>
        <p:nvSpPr>
          <p:cNvPr id="160" name="Google Shape;160;p32"/>
          <p:cNvSpPr txBox="1"/>
          <p:nvPr/>
        </p:nvSpPr>
        <p:spPr>
          <a:xfrm>
            <a:off x="709925" y="1130500"/>
            <a:ext cx="8217600" cy="3873900"/>
          </a:xfrm>
          <a:prstGeom prst="rect">
            <a:avLst/>
          </a:prstGeom>
          <a:noFill/>
          <a:ln>
            <a:noFill/>
          </a:ln>
        </p:spPr>
        <p:txBody>
          <a:bodyPr anchorCtr="0" anchor="t" bIns="91425" lIns="91425" spcFirstLastPara="1" rIns="91425" wrap="square" tIns="91425">
            <a:spAutoFit/>
          </a:bodyPr>
          <a:lstStyle/>
          <a:p>
            <a:pPr indent="0" lvl="0" marL="0" rtl="0" algn="l">
              <a:lnSpc>
                <a:spcPct val="108000"/>
              </a:lnSpc>
              <a:spcBef>
                <a:spcPts val="1200"/>
              </a:spcBef>
              <a:spcAft>
                <a:spcPts val="0"/>
              </a:spcAft>
              <a:buNone/>
            </a:pPr>
            <a:r>
              <a:rPr lang="en" sz="1600">
                <a:solidFill>
                  <a:schemeClr val="accent4"/>
                </a:solidFill>
              </a:rPr>
              <a:t>We have built a custom CNN to acknowledge this problem. The CNN is trained on hundreds of images of 3 types of skin cancer:</a:t>
            </a:r>
            <a:endParaRPr sz="1600">
              <a:solidFill>
                <a:schemeClr val="accent4"/>
              </a:solidFill>
            </a:endParaRPr>
          </a:p>
          <a:p>
            <a:pPr indent="-330200" lvl="0" marL="457200" rtl="0" algn="l">
              <a:spcBef>
                <a:spcPts val="800"/>
              </a:spcBef>
              <a:spcAft>
                <a:spcPts val="0"/>
              </a:spcAft>
              <a:buClr>
                <a:schemeClr val="accent4"/>
              </a:buClr>
              <a:buSzPts val="1600"/>
              <a:buAutoNum type="arabicPeriod"/>
            </a:pPr>
            <a:r>
              <a:rPr lang="en" sz="1600">
                <a:solidFill>
                  <a:schemeClr val="accent4"/>
                </a:solidFill>
              </a:rPr>
              <a:t>Nevus</a:t>
            </a:r>
            <a:endParaRPr sz="1600">
              <a:solidFill>
                <a:schemeClr val="accent4"/>
              </a:solidFill>
            </a:endParaRPr>
          </a:p>
          <a:p>
            <a:pPr indent="-330200" lvl="0" marL="457200" rtl="0" algn="l">
              <a:spcBef>
                <a:spcPts val="0"/>
              </a:spcBef>
              <a:spcAft>
                <a:spcPts val="0"/>
              </a:spcAft>
              <a:buClr>
                <a:schemeClr val="accent4"/>
              </a:buClr>
              <a:buSzPts val="1600"/>
              <a:buAutoNum type="arabicPeriod"/>
            </a:pPr>
            <a:r>
              <a:rPr lang="en" sz="1600">
                <a:solidFill>
                  <a:schemeClr val="lt2"/>
                </a:solidFill>
              </a:rPr>
              <a:t>seborrheic keratosis</a:t>
            </a:r>
            <a:endParaRPr sz="1600">
              <a:solidFill>
                <a:schemeClr val="lt2"/>
              </a:solidFill>
            </a:endParaRPr>
          </a:p>
          <a:p>
            <a:pPr indent="-330200" lvl="0" marL="457200" rtl="0" algn="l">
              <a:spcBef>
                <a:spcPts val="0"/>
              </a:spcBef>
              <a:spcAft>
                <a:spcPts val="0"/>
              </a:spcAft>
              <a:buClr>
                <a:schemeClr val="accent4"/>
              </a:buClr>
              <a:buSzPts val="1600"/>
              <a:buAutoNum type="arabicPeriod"/>
            </a:pPr>
            <a:r>
              <a:rPr lang="en" sz="1600">
                <a:solidFill>
                  <a:schemeClr val="lt2"/>
                </a:solidFill>
              </a:rPr>
              <a:t>Melanoma</a:t>
            </a:r>
            <a:endParaRPr sz="1600">
              <a:solidFill>
                <a:schemeClr val="accent4"/>
              </a:solidFill>
            </a:endParaRPr>
          </a:p>
          <a:p>
            <a:pPr indent="0" lvl="0" marL="0" rtl="0" algn="l">
              <a:spcBef>
                <a:spcPts val="0"/>
              </a:spcBef>
              <a:spcAft>
                <a:spcPts val="0"/>
              </a:spcAft>
              <a:buNone/>
            </a:pPr>
            <a:r>
              <a:t/>
            </a:r>
            <a:endParaRPr sz="1600">
              <a:solidFill>
                <a:schemeClr val="accent4"/>
              </a:solidFill>
            </a:endParaRPr>
          </a:p>
          <a:p>
            <a:pPr indent="0" lvl="0" marL="0" rtl="0" algn="l">
              <a:lnSpc>
                <a:spcPct val="108000"/>
              </a:lnSpc>
              <a:spcBef>
                <a:spcPts val="1200"/>
              </a:spcBef>
              <a:spcAft>
                <a:spcPts val="0"/>
              </a:spcAft>
              <a:buNone/>
            </a:pPr>
            <a:r>
              <a:rPr lang="en" sz="1600">
                <a:solidFill>
                  <a:schemeClr val="accent4"/>
                </a:solidFill>
              </a:rPr>
              <a:t>Nevi and Seborrheic Keratosis are benign, but Melanomas are malignant in nature and are the deadliest form of skin cancer according to our current knowledge</a:t>
            </a:r>
            <a:endParaRPr sz="1600">
              <a:solidFill>
                <a:schemeClr val="accent4"/>
              </a:solidFill>
            </a:endParaRPr>
          </a:p>
          <a:p>
            <a:pPr indent="0" lvl="0" marL="0" rtl="0" algn="l">
              <a:spcBef>
                <a:spcPts val="800"/>
              </a:spcBef>
              <a:spcAft>
                <a:spcPts val="0"/>
              </a:spcAft>
              <a:buNone/>
            </a:pPr>
            <a:r>
              <a:t/>
            </a:r>
            <a:endParaRPr sz="1600">
              <a:solidFill>
                <a:schemeClr val="accent4"/>
              </a:solidFill>
            </a:endParaRPr>
          </a:p>
          <a:p>
            <a:pPr indent="0" lvl="0" marL="0" rtl="0" algn="l">
              <a:lnSpc>
                <a:spcPct val="108000"/>
              </a:lnSpc>
              <a:spcBef>
                <a:spcPts val="1200"/>
              </a:spcBef>
              <a:spcAft>
                <a:spcPts val="0"/>
              </a:spcAft>
              <a:buNone/>
            </a:pPr>
            <a:r>
              <a:rPr lang="en" sz="1600">
                <a:solidFill>
                  <a:schemeClr val="accent4"/>
                </a:solidFill>
              </a:rPr>
              <a:t>To detect these cancers early, we made a multi-class convolutional neural network classifier. It looks at an image of a tumour and predicts the type</a:t>
            </a:r>
            <a:endParaRPr sz="1600">
              <a:solidFill>
                <a:schemeClr val="accent4"/>
              </a:solidFill>
            </a:endParaRPr>
          </a:p>
          <a:p>
            <a:pPr indent="0" lvl="0" marL="0" rtl="0" algn="l">
              <a:spcBef>
                <a:spcPts val="800"/>
              </a:spcBef>
              <a:spcAft>
                <a:spcPts val="0"/>
              </a:spcAft>
              <a:buNone/>
            </a:pPr>
            <a:r>
              <a:t/>
            </a:r>
            <a:endParaRPr sz="1600">
              <a:solidFill>
                <a:schemeClr val="accent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784375" y="413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Nevus</a:t>
            </a:r>
            <a:endParaRPr/>
          </a:p>
        </p:txBody>
      </p:sp>
      <p:sp>
        <p:nvSpPr>
          <p:cNvPr id="166" name="Google Shape;166;p33"/>
          <p:cNvSpPr txBox="1"/>
          <p:nvPr/>
        </p:nvSpPr>
        <p:spPr>
          <a:xfrm>
            <a:off x="261200" y="986075"/>
            <a:ext cx="8695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rPr>
              <a:t>Nevus (plural: nevi) is the medical term for a mole. </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Nevi are very common.</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Common nevi are harmless collections of colored cells. </a:t>
            </a:r>
            <a:endParaRPr sz="1600">
              <a:solidFill>
                <a:schemeClr val="lt2"/>
              </a:solidFill>
            </a:endParaRPr>
          </a:p>
          <a:p>
            <a:pPr indent="0" lvl="0" marL="457200" rtl="0" algn="l">
              <a:spcBef>
                <a:spcPts val="0"/>
              </a:spcBef>
              <a:spcAft>
                <a:spcPts val="0"/>
              </a:spcAft>
              <a:buNone/>
            </a:pPr>
            <a:r>
              <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They typically appear as small brown, tan, or pink spots</a:t>
            </a:r>
            <a:endParaRPr sz="1600">
              <a:solidFill>
                <a:schemeClr val="lt2"/>
              </a:solidFill>
            </a:endParaRPr>
          </a:p>
          <a:p>
            <a:pPr indent="0" lvl="0" marL="457200" rtl="0" algn="l">
              <a:spcBef>
                <a:spcPts val="0"/>
              </a:spcBef>
              <a:spcAft>
                <a:spcPts val="0"/>
              </a:spcAft>
              <a:buNone/>
            </a:pPr>
            <a:r>
              <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You can be born with moles or develop them later.</a:t>
            </a:r>
            <a:endParaRPr sz="1600">
              <a:solidFill>
                <a:schemeClr val="lt2"/>
              </a:solidFill>
            </a:endParaRPr>
          </a:p>
          <a:p>
            <a:pPr indent="0" lvl="0" marL="0" rtl="0" algn="l">
              <a:spcBef>
                <a:spcPts val="0"/>
              </a:spcBef>
              <a:spcAft>
                <a:spcPts val="0"/>
              </a:spcAft>
              <a:buNone/>
            </a:pPr>
            <a:r>
              <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 Moles that you’re born with are known as congenital moles. However, most moles develop during childhood and adolescence. This is known as an acquired nevus. Moles can also develop later in life as a result of sun exposure.</a:t>
            </a:r>
            <a:endParaRPr sz="1600">
              <a:solidFill>
                <a:schemeClr val="lt2"/>
              </a:solidFill>
              <a:latin typeface="Proxima Nova"/>
              <a:ea typeface="Proxima Nova"/>
              <a:cs typeface="Proxima Nova"/>
              <a:sym typeface="Proxima Nova"/>
            </a:endParaRPr>
          </a:p>
        </p:txBody>
      </p:sp>
      <p:pic>
        <p:nvPicPr>
          <p:cNvPr id="167" name="Google Shape;167;p33"/>
          <p:cNvPicPr preferRelativeResize="0"/>
          <p:nvPr/>
        </p:nvPicPr>
        <p:blipFill>
          <a:blip r:embed="rId3">
            <a:alphaModFix/>
          </a:blip>
          <a:stretch>
            <a:fillRect/>
          </a:stretch>
        </p:blipFill>
        <p:spPr>
          <a:xfrm>
            <a:off x="6258601" y="694700"/>
            <a:ext cx="2512250" cy="1475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4"/>
          <p:cNvPicPr preferRelativeResize="0"/>
          <p:nvPr/>
        </p:nvPicPr>
        <p:blipFill>
          <a:blip r:embed="rId3">
            <a:alphaModFix/>
          </a:blip>
          <a:stretch>
            <a:fillRect/>
          </a:stretch>
        </p:blipFill>
        <p:spPr>
          <a:xfrm>
            <a:off x="584375" y="2111350"/>
            <a:ext cx="2857500" cy="2857500"/>
          </a:xfrm>
          <a:prstGeom prst="rect">
            <a:avLst/>
          </a:prstGeom>
          <a:noFill/>
          <a:ln>
            <a:noFill/>
          </a:ln>
        </p:spPr>
      </p:pic>
      <p:pic>
        <p:nvPicPr>
          <p:cNvPr id="173" name="Google Shape;173;p34"/>
          <p:cNvPicPr preferRelativeResize="0"/>
          <p:nvPr/>
        </p:nvPicPr>
        <p:blipFill rotWithShape="1">
          <a:blip r:embed="rId4">
            <a:alphaModFix/>
          </a:blip>
          <a:srcRect b="6785" l="0" r="0" t="0"/>
          <a:stretch/>
        </p:blipFill>
        <p:spPr>
          <a:xfrm>
            <a:off x="3594275" y="152400"/>
            <a:ext cx="5397325" cy="2770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Seborrheic Keratosis</a:t>
            </a:r>
            <a:endParaRPr/>
          </a:p>
        </p:txBody>
      </p:sp>
      <p:sp>
        <p:nvSpPr>
          <p:cNvPr id="179" name="Google Shape;179;p35"/>
          <p:cNvSpPr txBox="1"/>
          <p:nvPr/>
        </p:nvSpPr>
        <p:spPr>
          <a:xfrm>
            <a:off x="275600" y="1277450"/>
            <a:ext cx="7867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 seborrheic keratosis  is a common non cancerous skin growth. </a:t>
            </a:r>
            <a:endParaRPr>
              <a:solidFill>
                <a:schemeClr val="lt2"/>
              </a:solidFill>
            </a:endParaRPr>
          </a:p>
          <a:p>
            <a:pPr indent="0" lvl="0" marL="0" rtl="0" algn="l">
              <a:spcBef>
                <a:spcPts val="0"/>
              </a:spcBef>
              <a:spcAft>
                <a:spcPts val="0"/>
              </a:spcAft>
              <a:buNone/>
            </a:pPr>
            <a:r>
              <a:rPr lang="en">
                <a:solidFill>
                  <a:schemeClr val="lt2"/>
                </a:solidFill>
              </a:rPr>
              <a:t>People tend to get more of them as they get older.</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Seborrheic keratoses are usually brown, black or light tan. </a:t>
            </a:r>
            <a:endParaRPr>
              <a:solidFill>
                <a:schemeClr val="lt2"/>
              </a:solidFill>
            </a:endParaRPr>
          </a:p>
          <a:p>
            <a:pPr indent="0" lvl="0" marL="0" rtl="0" algn="l">
              <a:spcBef>
                <a:spcPts val="0"/>
              </a:spcBef>
              <a:spcAft>
                <a:spcPts val="0"/>
              </a:spcAft>
              <a:buNone/>
            </a:pPr>
            <a:r>
              <a:rPr lang="en">
                <a:solidFill>
                  <a:schemeClr val="lt2"/>
                </a:solidFill>
              </a:rPr>
              <a:t>The growths look waxy, scaly and slightly raised. </a:t>
            </a:r>
            <a:endParaRPr>
              <a:solidFill>
                <a:schemeClr val="lt2"/>
              </a:solidFill>
            </a:endParaRPr>
          </a:p>
          <a:p>
            <a:pPr indent="0" lvl="0" marL="0" rtl="0" algn="l">
              <a:spcBef>
                <a:spcPts val="0"/>
              </a:spcBef>
              <a:spcAft>
                <a:spcPts val="0"/>
              </a:spcAft>
              <a:buNone/>
            </a:pPr>
            <a:r>
              <a:rPr lang="en">
                <a:solidFill>
                  <a:schemeClr val="lt2"/>
                </a:solidFill>
              </a:rPr>
              <a:t>They usually appear on the head, neck, chest or back.</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Seborrheic keratoses are harmless and not contagious.</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 They don't need treatment.</a:t>
            </a:r>
            <a:endParaRPr sz="1200">
              <a:solidFill>
                <a:schemeClr val="lt2"/>
              </a:solidFill>
              <a:highlight>
                <a:srgbClr val="FFFFFF"/>
              </a:highlight>
            </a:endParaRPr>
          </a:p>
        </p:txBody>
      </p:sp>
      <p:pic>
        <p:nvPicPr>
          <p:cNvPr id="180" name="Google Shape;180;p35"/>
          <p:cNvPicPr preferRelativeResize="0"/>
          <p:nvPr/>
        </p:nvPicPr>
        <p:blipFill>
          <a:blip r:embed="rId3">
            <a:alphaModFix/>
          </a:blip>
          <a:stretch>
            <a:fillRect/>
          </a:stretch>
        </p:blipFill>
        <p:spPr>
          <a:xfrm>
            <a:off x="6107925" y="1173950"/>
            <a:ext cx="2856151" cy="1604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6"/>
          <p:cNvPicPr preferRelativeResize="0"/>
          <p:nvPr/>
        </p:nvPicPr>
        <p:blipFill>
          <a:blip r:embed="rId3">
            <a:alphaModFix/>
          </a:blip>
          <a:stretch>
            <a:fillRect/>
          </a:stretch>
        </p:blipFill>
        <p:spPr>
          <a:xfrm>
            <a:off x="2553375" y="152400"/>
            <a:ext cx="3799555" cy="48387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Melanoma</a:t>
            </a:r>
            <a:endParaRPr/>
          </a:p>
        </p:txBody>
      </p:sp>
      <p:sp>
        <p:nvSpPr>
          <p:cNvPr id="191" name="Google Shape;191;p37"/>
          <p:cNvSpPr txBox="1"/>
          <p:nvPr/>
        </p:nvSpPr>
        <p:spPr>
          <a:xfrm>
            <a:off x="49850" y="1300750"/>
            <a:ext cx="7183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Melanoma, the most serious type of skin cancer, develops in the cells (melanocytes) that produce melanin — the pigment that gives your skin its color. Melanoma can also form in your eyes and, rarely, inside your body, such as in your nose or throat.</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The exact cause of all melanomas isn't clear, but exposure to ultraviolet (UV) radiation from sunlight or tanning lamps and beds increases your risk of developing melanoma. Limiting your exposure to UV radiation can help reduce your risk of melanoma.</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The risk of melanoma seems to be increasing in people under 40, especially women. Knowing the warning signs of skin cancer can help ensure that cancerous changes are detected and treated before the cancer has spread. Melanoma can be treated successfully if it is detected early.</a:t>
            </a:r>
            <a:endParaRPr>
              <a:solidFill>
                <a:schemeClr val="lt2"/>
              </a:solidFill>
            </a:endParaRPr>
          </a:p>
        </p:txBody>
      </p:sp>
      <p:pic>
        <p:nvPicPr>
          <p:cNvPr id="192" name="Google Shape;192;p37"/>
          <p:cNvPicPr preferRelativeResize="0"/>
          <p:nvPr/>
        </p:nvPicPr>
        <p:blipFill>
          <a:blip r:embed="rId3">
            <a:alphaModFix/>
          </a:blip>
          <a:stretch>
            <a:fillRect/>
          </a:stretch>
        </p:blipFill>
        <p:spPr>
          <a:xfrm>
            <a:off x="6924400" y="3544225"/>
            <a:ext cx="2166876" cy="1507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8"/>
          <p:cNvPicPr preferRelativeResize="0"/>
          <p:nvPr/>
        </p:nvPicPr>
        <p:blipFill rotWithShape="1">
          <a:blip r:embed="rId3">
            <a:alphaModFix/>
          </a:blip>
          <a:srcRect b="5606" l="0" r="0" t="0"/>
          <a:stretch/>
        </p:blipFill>
        <p:spPr>
          <a:xfrm>
            <a:off x="1346788" y="860938"/>
            <a:ext cx="6450425" cy="342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9"/>
          <p:cNvSpPr txBox="1"/>
          <p:nvPr>
            <p:ph type="title"/>
          </p:nvPr>
        </p:nvSpPr>
        <p:spPr>
          <a:xfrm>
            <a:off x="522825" y="971850"/>
            <a:ext cx="51231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Computational part</a:t>
            </a:r>
            <a:endParaRPr/>
          </a:p>
        </p:txBody>
      </p:sp>
      <p:cxnSp>
        <p:nvCxnSpPr>
          <p:cNvPr id="203" name="Google Shape;203;p39"/>
          <p:cNvCxnSpPr/>
          <p:nvPr/>
        </p:nvCxnSpPr>
        <p:spPr>
          <a:xfrm flipH="1" rot="10800000">
            <a:off x="4981075" y="3875125"/>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0"/>
          <p:cNvPicPr preferRelativeResize="0"/>
          <p:nvPr/>
        </p:nvPicPr>
        <p:blipFill>
          <a:blip r:embed="rId3">
            <a:alphaModFix/>
          </a:blip>
          <a:stretch>
            <a:fillRect/>
          </a:stretch>
        </p:blipFill>
        <p:spPr>
          <a:xfrm>
            <a:off x="1463700" y="396375"/>
            <a:ext cx="6010275" cy="4524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p:txBody>
      </p:sp>
      <p:sp>
        <p:nvSpPr>
          <p:cNvPr id="105" name="Google Shape;105;p23"/>
          <p:cNvSpPr txBox="1"/>
          <p:nvPr>
            <p:ph idx="1" type="subTitle"/>
          </p:nvPr>
        </p:nvSpPr>
        <p:spPr>
          <a:xfrm flipH="1">
            <a:off x="912750" y="996600"/>
            <a:ext cx="7318500" cy="315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Rajdhani"/>
                <a:ea typeface="Rajdhani"/>
                <a:cs typeface="Rajdhani"/>
                <a:sym typeface="Rajdhani"/>
              </a:rPr>
              <a:t>      DIVITH PHOGAT                          </a:t>
            </a:r>
            <a:r>
              <a:rPr b="1" lang="en" sz="2400">
                <a:solidFill>
                  <a:schemeClr val="lt2"/>
                </a:solidFill>
                <a:latin typeface="Rajdhani"/>
                <a:ea typeface="Rajdhani"/>
                <a:cs typeface="Rajdhani"/>
                <a:sym typeface="Rajdhani"/>
              </a:rPr>
              <a:t>CB.EN.U4.AIE20013</a:t>
            </a:r>
            <a:endParaRPr b="1" sz="2400">
              <a:latin typeface="Rajdhani"/>
              <a:ea typeface="Rajdhani"/>
              <a:cs typeface="Rajdhani"/>
              <a:sym typeface="Rajdhani"/>
            </a:endParaRPr>
          </a:p>
          <a:p>
            <a:pPr indent="0" lvl="0" marL="0" rtl="0" algn="l">
              <a:spcBef>
                <a:spcPts val="0"/>
              </a:spcBef>
              <a:spcAft>
                <a:spcPts val="0"/>
              </a:spcAft>
              <a:buNone/>
            </a:pPr>
            <a:r>
              <a:rPr b="1" lang="en" sz="2400">
                <a:latin typeface="Rajdhani"/>
                <a:ea typeface="Rajdhani"/>
                <a:cs typeface="Rajdhani"/>
                <a:sym typeface="Rajdhani"/>
              </a:rPr>
              <a:t>      PALETI NIKHIL CHOWDARY      CB.EN.U4.AIE20046</a:t>
            </a:r>
            <a:endParaRPr b="1" sz="2400">
              <a:latin typeface="Rajdhani"/>
              <a:ea typeface="Rajdhani"/>
              <a:cs typeface="Rajdhani"/>
              <a:sym typeface="Rajdhani"/>
            </a:endParaRPr>
          </a:p>
          <a:p>
            <a:pPr indent="0" lvl="0" marL="0" rtl="0" algn="l">
              <a:spcBef>
                <a:spcPts val="0"/>
              </a:spcBef>
              <a:spcAft>
                <a:spcPts val="0"/>
              </a:spcAft>
              <a:buNone/>
            </a:pPr>
            <a:r>
              <a:rPr b="1" lang="en" sz="2400">
                <a:latin typeface="Rajdhani"/>
                <a:ea typeface="Rajdhani"/>
                <a:cs typeface="Rajdhani"/>
                <a:sym typeface="Rajdhani"/>
              </a:rPr>
              <a:t>      G. KRISHNA RAYALU                 </a:t>
            </a:r>
            <a:r>
              <a:rPr b="1" lang="en" sz="2400">
                <a:solidFill>
                  <a:schemeClr val="lt2"/>
                </a:solidFill>
                <a:latin typeface="Rajdhani"/>
                <a:ea typeface="Rajdhani"/>
                <a:cs typeface="Rajdhani"/>
                <a:sym typeface="Rajdhani"/>
              </a:rPr>
              <a:t>CB.EN.U4.AIE20016</a:t>
            </a:r>
            <a:endParaRPr b="1" sz="2400">
              <a:latin typeface="Rajdhani"/>
              <a:ea typeface="Rajdhani"/>
              <a:cs typeface="Rajdhani"/>
              <a:sym typeface="Rajdhani"/>
            </a:endParaRPr>
          </a:p>
          <a:p>
            <a:pPr indent="0" lvl="0" marL="0" rtl="0" algn="l">
              <a:spcBef>
                <a:spcPts val="0"/>
              </a:spcBef>
              <a:spcAft>
                <a:spcPts val="0"/>
              </a:spcAft>
              <a:buNone/>
            </a:pPr>
            <a:r>
              <a:rPr b="1" lang="en" sz="2400">
                <a:latin typeface="Rajdhani"/>
                <a:ea typeface="Rajdhani"/>
                <a:cs typeface="Rajdhani"/>
                <a:sym typeface="Rajdhani"/>
              </a:rPr>
              <a:t>      S.K. ESWAR SUDHAN                </a:t>
            </a:r>
            <a:r>
              <a:rPr b="1" lang="en" sz="2400">
                <a:solidFill>
                  <a:schemeClr val="lt2"/>
                </a:solidFill>
                <a:latin typeface="Rajdhani"/>
                <a:ea typeface="Rajdhani"/>
                <a:cs typeface="Rajdhani"/>
                <a:sym typeface="Rajdhani"/>
              </a:rPr>
              <a:t>CB.EN.U4.AIE20015</a:t>
            </a:r>
            <a:endParaRPr b="1" sz="2400">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1"/>
          <p:cNvPicPr preferRelativeResize="0"/>
          <p:nvPr/>
        </p:nvPicPr>
        <p:blipFill>
          <a:blip r:embed="rId3">
            <a:alphaModFix/>
          </a:blip>
          <a:stretch>
            <a:fillRect/>
          </a:stretch>
        </p:blipFill>
        <p:spPr>
          <a:xfrm>
            <a:off x="1240050" y="152400"/>
            <a:ext cx="7080112"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2"/>
          <p:cNvPicPr preferRelativeResize="0"/>
          <p:nvPr/>
        </p:nvPicPr>
        <p:blipFill rotWithShape="1">
          <a:blip r:embed="rId3">
            <a:alphaModFix/>
          </a:blip>
          <a:srcRect b="23617" l="0" r="0" t="0"/>
          <a:stretch/>
        </p:blipFill>
        <p:spPr>
          <a:xfrm>
            <a:off x="152400" y="1031325"/>
            <a:ext cx="8839198" cy="295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3"/>
          <p:cNvPicPr preferRelativeResize="0"/>
          <p:nvPr/>
        </p:nvPicPr>
        <p:blipFill>
          <a:blip r:embed="rId3">
            <a:alphaModFix/>
          </a:blip>
          <a:stretch>
            <a:fillRect/>
          </a:stretch>
        </p:blipFill>
        <p:spPr>
          <a:xfrm>
            <a:off x="574075" y="3379478"/>
            <a:ext cx="8077200" cy="666750"/>
          </a:xfrm>
          <a:prstGeom prst="rect">
            <a:avLst/>
          </a:prstGeom>
          <a:noFill/>
          <a:ln>
            <a:noFill/>
          </a:ln>
        </p:spPr>
      </p:pic>
      <p:pic>
        <p:nvPicPr>
          <p:cNvPr id="224" name="Google Shape;224;p43"/>
          <p:cNvPicPr preferRelativeResize="0"/>
          <p:nvPr/>
        </p:nvPicPr>
        <p:blipFill>
          <a:blip r:embed="rId4">
            <a:alphaModFix/>
          </a:blip>
          <a:stretch>
            <a:fillRect/>
          </a:stretch>
        </p:blipFill>
        <p:spPr>
          <a:xfrm>
            <a:off x="1484025" y="223550"/>
            <a:ext cx="6577253" cy="21598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4"/>
          <p:cNvPicPr preferRelativeResize="0"/>
          <p:nvPr/>
        </p:nvPicPr>
        <p:blipFill>
          <a:blip r:embed="rId3">
            <a:alphaModFix/>
          </a:blip>
          <a:stretch>
            <a:fillRect/>
          </a:stretch>
        </p:blipFill>
        <p:spPr>
          <a:xfrm>
            <a:off x="608550" y="152400"/>
            <a:ext cx="7926906"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5"/>
          <p:cNvPicPr preferRelativeResize="0"/>
          <p:nvPr/>
        </p:nvPicPr>
        <p:blipFill>
          <a:blip r:embed="rId3">
            <a:alphaModFix/>
          </a:blip>
          <a:stretch>
            <a:fillRect/>
          </a:stretch>
        </p:blipFill>
        <p:spPr>
          <a:xfrm>
            <a:off x="152400" y="152400"/>
            <a:ext cx="8294026" cy="4838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46"/>
          <p:cNvPicPr preferRelativeResize="0"/>
          <p:nvPr/>
        </p:nvPicPr>
        <p:blipFill>
          <a:blip r:embed="rId3">
            <a:alphaModFix/>
          </a:blip>
          <a:stretch>
            <a:fillRect/>
          </a:stretch>
        </p:blipFill>
        <p:spPr>
          <a:xfrm>
            <a:off x="923025" y="152400"/>
            <a:ext cx="7297949"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7"/>
          <p:cNvPicPr preferRelativeResize="0"/>
          <p:nvPr/>
        </p:nvPicPr>
        <p:blipFill>
          <a:blip r:embed="rId3">
            <a:alphaModFix/>
          </a:blip>
          <a:stretch>
            <a:fillRect/>
          </a:stretch>
        </p:blipFill>
        <p:spPr>
          <a:xfrm>
            <a:off x="1157088" y="152400"/>
            <a:ext cx="6829814"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8"/>
          <p:cNvPicPr preferRelativeResize="0"/>
          <p:nvPr/>
        </p:nvPicPr>
        <p:blipFill>
          <a:blip r:embed="rId3">
            <a:alphaModFix/>
          </a:blip>
          <a:stretch>
            <a:fillRect/>
          </a:stretch>
        </p:blipFill>
        <p:spPr>
          <a:xfrm>
            <a:off x="507325" y="152400"/>
            <a:ext cx="8129340"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9"/>
          <p:cNvPicPr preferRelativeResize="0"/>
          <p:nvPr/>
        </p:nvPicPr>
        <p:blipFill>
          <a:blip r:embed="rId3">
            <a:alphaModFix/>
          </a:blip>
          <a:stretch>
            <a:fillRect/>
          </a:stretch>
        </p:blipFill>
        <p:spPr>
          <a:xfrm>
            <a:off x="2343150" y="1433200"/>
            <a:ext cx="4457700" cy="2390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50"/>
          <p:cNvPicPr preferRelativeResize="0"/>
          <p:nvPr/>
        </p:nvPicPr>
        <p:blipFill>
          <a:blip r:embed="rId3">
            <a:alphaModFix/>
          </a:blip>
          <a:stretch>
            <a:fillRect/>
          </a:stretch>
        </p:blipFill>
        <p:spPr>
          <a:xfrm>
            <a:off x="1748300" y="853800"/>
            <a:ext cx="5534025" cy="3590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CANCER DETECTION</a:t>
            </a:r>
            <a:endParaRPr/>
          </a:p>
        </p:txBody>
      </p:sp>
      <p:sp>
        <p:nvSpPr>
          <p:cNvPr id="111" name="Google Shape;111;p24"/>
          <p:cNvSpPr txBox="1"/>
          <p:nvPr/>
        </p:nvSpPr>
        <p:spPr>
          <a:xfrm>
            <a:off x="411875" y="1356200"/>
            <a:ext cx="8378400" cy="3744300"/>
          </a:xfrm>
          <a:prstGeom prst="rect">
            <a:avLst/>
          </a:prstGeom>
          <a:noFill/>
          <a:ln>
            <a:noFill/>
          </a:ln>
        </p:spPr>
        <p:txBody>
          <a:bodyPr anchorCtr="0" anchor="t" bIns="91425" lIns="91425" spcFirstLastPara="1" rIns="91425" wrap="square" tIns="91425">
            <a:spAutoFit/>
          </a:bodyPr>
          <a:lstStyle/>
          <a:p>
            <a:pPr indent="-330200" lvl="0" marL="457200" rtl="0" algn="l">
              <a:lnSpc>
                <a:spcPct val="108000"/>
              </a:lnSpc>
              <a:spcBef>
                <a:spcPts val="1200"/>
              </a:spcBef>
              <a:spcAft>
                <a:spcPts val="0"/>
              </a:spcAft>
              <a:buClr>
                <a:schemeClr val="accent4"/>
              </a:buClr>
              <a:buSzPts val="1600"/>
              <a:buFont typeface="Calibri"/>
              <a:buChar char="●"/>
            </a:pPr>
            <a:r>
              <a:rPr lang="en" sz="1600">
                <a:solidFill>
                  <a:schemeClr val="lt2"/>
                </a:solidFill>
              </a:rPr>
              <a:t>Skin cancer is the most common type of cancer in humans and kills many people every year due to malignant skin lesions</a:t>
            </a:r>
            <a:endParaRPr sz="1600">
              <a:solidFill>
                <a:schemeClr val="lt2"/>
              </a:solidFill>
            </a:endParaRPr>
          </a:p>
          <a:p>
            <a:pPr indent="0" lvl="0" marL="457200" rtl="0" algn="l">
              <a:lnSpc>
                <a:spcPct val="108000"/>
              </a:lnSpc>
              <a:spcBef>
                <a:spcPts val="1200"/>
              </a:spcBef>
              <a:spcAft>
                <a:spcPts val="0"/>
              </a:spcAft>
              <a:buNone/>
            </a:pPr>
            <a:r>
              <a:t/>
            </a:r>
            <a:endParaRPr sz="1300">
              <a:solidFill>
                <a:schemeClr val="lt2"/>
              </a:solidFill>
            </a:endParaRPr>
          </a:p>
          <a:p>
            <a:pPr indent="-317500" lvl="0" marL="457200" rtl="0" algn="l">
              <a:spcBef>
                <a:spcPts val="1400"/>
              </a:spcBef>
              <a:spcAft>
                <a:spcPts val="0"/>
              </a:spcAft>
              <a:buClr>
                <a:schemeClr val="accent4"/>
              </a:buClr>
              <a:buSzPts val="1400"/>
              <a:buFont typeface="Fira Sans Condensed Light"/>
              <a:buChar char="●"/>
            </a:pPr>
            <a:r>
              <a:rPr lang="en" sz="1600">
                <a:solidFill>
                  <a:schemeClr val="accent4"/>
                </a:solidFill>
                <a:latin typeface="Calibri"/>
                <a:ea typeface="Calibri"/>
                <a:cs typeface="Calibri"/>
                <a:sym typeface="Calibri"/>
              </a:rPr>
              <a:t>Standard screening methods such as radiological imaging can miss signs of cancer, or return a false negative (as it does in 20-30% of cases).</a:t>
            </a:r>
            <a:endParaRPr sz="1600">
              <a:solidFill>
                <a:schemeClr val="accent4"/>
              </a:solidFill>
              <a:latin typeface="Calibri"/>
              <a:ea typeface="Calibri"/>
              <a:cs typeface="Calibri"/>
              <a:sym typeface="Calibri"/>
            </a:endParaRPr>
          </a:p>
          <a:p>
            <a:pPr indent="-330200" lvl="0" marL="457200" rtl="0" algn="l">
              <a:spcBef>
                <a:spcPts val="0"/>
              </a:spcBef>
              <a:spcAft>
                <a:spcPts val="0"/>
              </a:spcAft>
              <a:buClr>
                <a:schemeClr val="accent4"/>
              </a:buClr>
              <a:buSzPts val="1600"/>
              <a:buFont typeface="Calibri"/>
              <a:buChar char="●"/>
            </a:pPr>
            <a:r>
              <a:rPr lang="en" sz="1600">
                <a:solidFill>
                  <a:schemeClr val="accent4"/>
                </a:solidFill>
                <a:latin typeface="Calibri"/>
                <a:ea typeface="Calibri"/>
                <a:cs typeface="Calibri"/>
                <a:sym typeface="Calibri"/>
              </a:rPr>
              <a:t>Hereditary testing</a:t>
            </a:r>
            <a:endParaRPr sz="1600">
              <a:solidFill>
                <a:schemeClr val="accent4"/>
              </a:solidFill>
              <a:latin typeface="Calibri"/>
              <a:ea typeface="Calibri"/>
              <a:cs typeface="Calibri"/>
              <a:sym typeface="Calibri"/>
            </a:endParaRPr>
          </a:p>
          <a:p>
            <a:pPr indent="0" lvl="0" marL="0" rtl="0" algn="l">
              <a:spcBef>
                <a:spcPts val="1400"/>
              </a:spcBef>
              <a:spcAft>
                <a:spcPts val="0"/>
              </a:spcAft>
              <a:buNone/>
            </a:pPr>
            <a:r>
              <a:t/>
            </a:r>
            <a:endParaRPr sz="1600">
              <a:solidFill>
                <a:schemeClr val="accent4"/>
              </a:solidFill>
              <a:latin typeface="Calibri"/>
              <a:ea typeface="Calibri"/>
              <a:cs typeface="Calibri"/>
              <a:sym typeface="Calibri"/>
            </a:endParaRPr>
          </a:p>
          <a:p>
            <a:pPr indent="-330200" lvl="0" marL="457200" rtl="0" algn="l">
              <a:spcBef>
                <a:spcPts val="1400"/>
              </a:spcBef>
              <a:spcAft>
                <a:spcPts val="0"/>
              </a:spcAft>
              <a:buClr>
                <a:schemeClr val="accent4"/>
              </a:buClr>
              <a:buSzPts val="1600"/>
              <a:buFont typeface="Calibri"/>
              <a:buChar char="●"/>
            </a:pPr>
            <a:r>
              <a:rPr lang="en" sz="1600">
                <a:solidFill>
                  <a:schemeClr val="lt2"/>
                </a:solidFill>
                <a:latin typeface="Calibri"/>
                <a:ea typeface="Calibri"/>
                <a:cs typeface="Calibri"/>
                <a:sym typeface="Calibri"/>
              </a:rPr>
              <a:t>Detecting cancer might be AI’s most altruistic and convoluted challenge yet.</a:t>
            </a:r>
            <a:endParaRPr sz="1600">
              <a:solidFill>
                <a:schemeClr val="accent4"/>
              </a:solidFill>
              <a:latin typeface="Calibri"/>
              <a:ea typeface="Calibri"/>
              <a:cs typeface="Calibri"/>
              <a:sym typeface="Calibri"/>
            </a:endParaRPr>
          </a:p>
          <a:p>
            <a:pPr indent="-317500" lvl="0" marL="457200" rtl="0" algn="l">
              <a:spcBef>
                <a:spcPts val="0"/>
              </a:spcBef>
              <a:spcAft>
                <a:spcPts val="0"/>
              </a:spcAft>
              <a:buClr>
                <a:schemeClr val="accent4"/>
              </a:buClr>
              <a:buSzPts val="1400"/>
              <a:buFont typeface="Fira Sans Condensed Light"/>
              <a:buChar char="●"/>
            </a:pPr>
            <a:r>
              <a:rPr lang="en" sz="1600">
                <a:solidFill>
                  <a:schemeClr val="accent4"/>
                </a:solidFill>
                <a:latin typeface="Calibri"/>
                <a:ea typeface="Calibri"/>
                <a:cs typeface="Calibri"/>
                <a:sym typeface="Calibri"/>
              </a:rPr>
              <a:t>AI can not only greatly improve the accuracy of image detection for cancer, but could also open up entirely new fields between genomics and cancer screening.</a:t>
            </a:r>
            <a:endParaRPr sz="1600">
              <a:solidFill>
                <a:schemeClr val="accent4"/>
              </a:solidFill>
              <a:latin typeface="Calibri"/>
              <a:ea typeface="Calibri"/>
              <a:cs typeface="Calibri"/>
              <a:sym typeface="Calibri"/>
            </a:endParaRPr>
          </a:p>
          <a:p>
            <a:pPr indent="0" lvl="0" marL="457200" rtl="0" algn="l">
              <a:spcBef>
                <a:spcPts val="140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51"/>
          <p:cNvPicPr preferRelativeResize="0"/>
          <p:nvPr/>
        </p:nvPicPr>
        <p:blipFill>
          <a:blip r:embed="rId3">
            <a:alphaModFix/>
          </a:blip>
          <a:stretch>
            <a:fillRect/>
          </a:stretch>
        </p:blipFill>
        <p:spPr>
          <a:xfrm>
            <a:off x="1373650" y="721625"/>
            <a:ext cx="7067550" cy="3609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2"/>
          <p:cNvPicPr preferRelativeResize="0"/>
          <p:nvPr/>
        </p:nvPicPr>
        <p:blipFill>
          <a:blip r:embed="rId3">
            <a:alphaModFix/>
          </a:blip>
          <a:stretch>
            <a:fillRect/>
          </a:stretch>
        </p:blipFill>
        <p:spPr>
          <a:xfrm>
            <a:off x="1666875" y="723900"/>
            <a:ext cx="5810250" cy="3695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idx="4294967295" type="ctrTitle"/>
          </p:nvPr>
        </p:nvSpPr>
        <p:spPr>
          <a:xfrm>
            <a:off x="2562000" y="1840350"/>
            <a:ext cx="4020000" cy="14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t>THANKS!</a:t>
            </a:r>
            <a:endParaRPr sz="8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in cancer classification</a:t>
            </a:r>
            <a:endParaRPr/>
          </a:p>
        </p:txBody>
      </p:sp>
      <p:sp>
        <p:nvSpPr>
          <p:cNvPr id="117" name="Google Shape;117;p25"/>
          <p:cNvSpPr txBox="1"/>
          <p:nvPr/>
        </p:nvSpPr>
        <p:spPr>
          <a:xfrm>
            <a:off x="462100" y="1316025"/>
            <a:ext cx="8428500" cy="4310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accent4"/>
              </a:buClr>
              <a:buSzPts val="1100"/>
              <a:buChar char="●"/>
            </a:pPr>
            <a:r>
              <a:rPr lang="en" sz="1600">
                <a:solidFill>
                  <a:schemeClr val="accent4"/>
                </a:solidFill>
              </a:rPr>
              <a:t>New methods are being continuously worked on to detect cancer in its 	early stages. The later a tumour is detected, the lesser the chances of survival of the patient.</a:t>
            </a:r>
            <a:endParaRPr sz="1600">
              <a:solidFill>
                <a:schemeClr val="accent4"/>
              </a:solidFill>
            </a:endParaRPr>
          </a:p>
          <a:p>
            <a:pPr indent="0" lvl="0" marL="457200" rtl="0" algn="l">
              <a:lnSpc>
                <a:spcPct val="115000"/>
              </a:lnSpc>
              <a:spcBef>
                <a:spcPts val="1200"/>
              </a:spcBef>
              <a:spcAft>
                <a:spcPts val="0"/>
              </a:spcAft>
              <a:buNone/>
            </a:pPr>
            <a:r>
              <a:t/>
            </a:r>
            <a:endParaRPr sz="1600">
              <a:solidFill>
                <a:schemeClr val="accent4"/>
              </a:solidFill>
            </a:endParaRPr>
          </a:p>
          <a:p>
            <a:pPr indent="-330200" lvl="0" marL="457200" rtl="0" algn="l">
              <a:spcBef>
                <a:spcPts val="1200"/>
              </a:spcBef>
              <a:spcAft>
                <a:spcPts val="0"/>
              </a:spcAft>
              <a:buClr>
                <a:schemeClr val="accent4"/>
              </a:buClr>
              <a:buSzPts val="1600"/>
              <a:buChar char="●"/>
            </a:pPr>
            <a:r>
              <a:rPr lang="en" sz="1600">
                <a:solidFill>
                  <a:schemeClr val="accent4"/>
                </a:solidFill>
              </a:rPr>
              <a:t>Accuracy of this </a:t>
            </a:r>
            <a:r>
              <a:rPr lang="en" sz="1600">
                <a:solidFill>
                  <a:schemeClr val="accent4"/>
                </a:solidFill>
              </a:rPr>
              <a:t>paradigm</a:t>
            </a:r>
            <a:r>
              <a:rPr lang="en" sz="1600">
                <a:solidFill>
                  <a:schemeClr val="accent4"/>
                </a:solidFill>
              </a:rPr>
              <a:t> surpasses doctor’s accuracy with ease.</a:t>
            </a:r>
            <a:endParaRPr sz="1600">
              <a:solidFill>
                <a:schemeClr val="accent4"/>
              </a:solidFill>
            </a:endParaRPr>
          </a:p>
          <a:p>
            <a:pPr indent="0" lvl="0" marL="457200" rtl="0" algn="l">
              <a:spcBef>
                <a:spcPts val="0"/>
              </a:spcBef>
              <a:spcAft>
                <a:spcPts val="0"/>
              </a:spcAft>
              <a:buNone/>
            </a:pPr>
            <a:r>
              <a:t/>
            </a:r>
            <a:endParaRPr sz="1600">
              <a:solidFill>
                <a:schemeClr val="accent4"/>
              </a:solidFill>
            </a:endParaRPr>
          </a:p>
          <a:p>
            <a:pPr indent="-330200" lvl="0" marL="457200" rtl="0" algn="l">
              <a:lnSpc>
                <a:spcPct val="115000"/>
              </a:lnSpc>
              <a:spcBef>
                <a:spcPts val="1200"/>
              </a:spcBef>
              <a:spcAft>
                <a:spcPts val="0"/>
              </a:spcAft>
              <a:buClr>
                <a:schemeClr val="accent4"/>
              </a:buClr>
              <a:buSzPts val="1600"/>
              <a:buChar char="●"/>
            </a:pPr>
            <a:r>
              <a:rPr lang="en" sz="1600">
                <a:solidFill>
                  <a:schemeClr val="accent4"/>
                </a:solidFill>
              </a:rPr>
              <a:t>Often CNNs (Convolutional Neural Networks) outperform real doctors in detecting cancer from images. CNNs specialize in imagine classification and object detection and are employed in various ways.</a:t>
            </a:r>
            <a:br>
              <a:rPr lang="en" sz="1600">
                <a:solidFill>
                  <a:schemeClr val="accent4"/>
                </a:solidFill>
              </a:rPr>
            </a:br>
            <a:endParaRPr sz="1600">
              <a:solidFill>
                <a:schemeClr val="accent4"/>
              </a:solidFill>
            </a:endParaRPr>
          </a:p>
          <a:p>
            <a:pPr indent="0" lvl="0" marL="0" rtl="0" algn="ctr">
              <a:lnSpc>
                <a:spcPct val="108000"/>
              </a:lnSpc>
              <a:spcBef>
                <a:spcPts val="1200"/>
              </a:spcBef>
              <a:spcAft>
                <a:spcPts val="0"/>
              </a:spcAft>
              <a:buNone/>
            </a:pPr>
            <a:r>
              <a:t/>
            </a:r>
            <a:endParaRPr sz="1600">
              <a:solidFill>
                <a:schemeClr val="accent4"/>
              </a:solidFill>
            </a:endParaRPr>
          </a:p>
          <a:p>
            <a:pPr indent="0" lvl="0" marL="0" rtl="0" algn="ctr">
              <a:lnSpc>
                <a:spcPct val="108000"/>
              </a:lnSpc>
              <a:spcBef>
                <a:spcPts val="1200"/>
              </a:spcBef>
              <a:spcAft>
                <a:spcPts val="0"/>
              </a:spcAft>
              <a:buNone/>
            </a:pPr>
            <a:r>
              <a:t/>
            </a:r>
            <a:endParaRPr sz="1600">
              <a:solidFill>
                <a:schemeClr val="accent4"/>
              </a:solidFill>
            </a:endParaRPr>
          </a:p>
          <a:p>
            <a:pPr indent="-330200" lvl="0" marL="457200" rtl="0" algn="l">
              <a:spcBef>
                <a:spcPts val="800"/>
              </a:spcBef>
              <a:spcAft>
                <a:spcPts val="0"/>
              </a:spcAft>
              <a:buClr>
                <a:schemeClr val="accent4"/>
              </a:buClr>
              <a:buSzPts val="1600"/>
              <a:buChar char="●"/>
            </a:pPr>
            <a:r>
              <a:t/>
            </a:r>
            <a:endParaRPr sz="160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CNN</a:t>
            </a:r>
            <a:endParaRPr/>
          </a:p>
        </p:txBody>
      </p:sp>
      <p:sp>
        <p:nvSpPr>
          <p:cNvPr id="123" name="Google Shape;123;p26"/>
          <p:cNvSpPr txBox="1"/>
          <p:nvPr/>
        </p:nvSpPr>
        <p:spPr>
          <a:xfrm>
            <a:off x="593550" y="1265425"/>
            <a:ext cx="7956900" cy="1228800"/>
          </a:xfrm>
          <a:prstGeom prst="rect">
            <a:avLst/>
          </a:prstGeom>
          <a:noFill/>
          <a:ln>
            <a:noFill/>
          </a:ln>
        </p:spPr>
        <p:txBody>
          <a:bodyPr anchorCtr="0" anchor="t" bIns="91425" lIns="91425" spcFirstLastPara="1" rIns="91425" wrap="square" tIns="91425">
            <a:spAutoFit/>
          </a:bodyPr>
          <a:lstStyle/>
          <a:p>
            <a:pPr indent="-317500" lvl="0" marL="457200" rtl="0" algn="l">
              <a:lnSpc>
                <a:spcPct val="108000"/>
              </a:lnSpc>
              <a:spcBef>
                <a:spcPts val="1200"/>
              </a:spcBef>
              <a:spcAft>
                <a:spcPts val="0"/>
              </a:spcAft>
              <a:buClr>
                <a:schemeClr val="accent4"/>
              </a:buClr>
              <a:buSzPts val="1400"/>
              <a:buFont typeface="Fira Sans Condensed Light"/>
              <a:buChar char="●"/>
            </a:pPr>
            <a:r>
              <a:rPr lang="en" sz="1600">
                <a:solidFill>
                  <a:schemeClr val="accent4"/>
                </a:solidFill>
              </a:rPr>
              <a:t>In deep learning, a convolutional neural network(CNN) is a class of deep neural networks, most commonly applied to analyzing visual imagery.</a:t>
            </a:r>
            <a:endParaRPr sz="1600">
              <a:solidFill>
                <a:schemeClr val="accent4"/>
              </a:solidFill>
            </a:endParaRPr>
          </a:p>
          <a:p>
            <a:pPr indent="-317500" lvl="0" marL="457200" rtl="0" algn="l">
              <a:lnSpc>
                <a:spcPct val="108000"/>
              </a:lnSpc>
              <a:spcBef>
                <a:spcPts val="0"/>
              </a:spcBef>
              <a:spcAft>
                <a:spcPts val="0"/>
              </a:spcAft>
              <a:buClr>
                <a:schemeClr val="accent4"/>
              </a:buClr>
              <a:buSzPts val="1400"/>
              <a:buFont typeface="Fira Sans Condensed Light"/>
              <a:buChar char="●"/>
            </a:pPr>
            <a:r>
              <a:rPr lang="en" sz="1600">
                <a:solidFill>
                  <a:schemeClr val="accent4"/>
                </a:solidFill>
              </a:rPr>
              <a:t>CNNs are great feature detectors, and hence can be used to identify different types of cancers, and even the different stages of cancer</a:t>
            </a:r>
            <a:endParaRPr>
              <a:latin typeface="Fira Sans Condensed Light"/>
              <a:ea typeface="Fira Sans Condensed Light"/>
              <a:cs typeface="Fira Sans Condensed Light"/>
              <a:sym typeface="Fira Sans Condensed Light"/>
            </a:endParaRPr>
          </a:p>
        </p:txBody>
      </p:sp>
      <p:pic>
        <p:nvPicPr>
          <p:cNvPr id="124" name="Google Shape;124;p26"/>
          <p:cNvPicPr preferRelativeResize="0"/>
          <p:nvPr/>
        </p:nvPicPr>
        <p:blipFill>
          <a:blip r:embed="rId3">
            <a:alphaModFix/>
          </a:blip>
          <a:stretch>
            <a:fillRect/>
          </a:stretch>
        </p:blipFill>
        <p:spPr>
          <a:xfrm>
            <a:off x="1748399" y="2625325"/>
            <a:ext cx="5647400" cy="2132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Accuracy of a cnn</a:t>
            </a:r>
            <a:endParaRPr/>
          </a:p>
        </p:txBody>
      </p:sp>
      <p:sp>
        <p:nvSpPr>
          <p:cNvPr id="130" name="Google Shape;130;p27"/>
          <p:cNvSpPr txBox="1"/>
          <p:nvPr/>
        </p:nvSpPr>
        <p:spPr>
          <a:xfrm>
            <a:off x="823775" y="1476750"/>
            <a:ext cx="7795500" cy="2952900"/>
          </a:xfrm>
          <a:prstGeom prst="rect">
            <a:avLst/>
          </a:prstGeom>
          <a:noFill/>
          <a:ln>
            <a:noFill/>
          </a:ln>
        </p:spPr>
        <p:txBody>
          <a:bodyPr anchorCtr="0" anchor="t" bIns="91425" lIns="91425" spcFirstLastPara="1" rIns="91425" wrap="square" tIns="91425">
            <a:spAutoFit/>
          </a:bodyPr>
          <a:lstStyle/>
          <a:p>
            <a:pPr indent="-317500" lvl="0" marL="457200" rtl="0" algn="l">
              <a:lnSpc>
                <a:spcPct val="108000"/>
              </a:lnSpc>
              <a:spcBef>
                <a:spcPts val="1200"/>
              </a:spcBef>
              <a:spcAft>
                <a:spcPts val="0"/>
              </a:spcAft>
              <a:buClr>
                <a:schemeClr val="accent4"/>
              </a:buClr>
              <a:buSzPts val="1400"/>
              <a:buFont typeface="Fira Sans Condensed Light"/>
              <a:buChar char="●"/>
            </a:pPr>
            <a:r>
              <a:rPr lang="en" sz="1600">
                <a:solidFill>
                  <a:schemeClr val="accent4"/>
                </a:solidFill>
              </a:rPr>
              <a:t>Researchers at Stanford were able to successfully classify skin cancers using CNNs at an accuracy of 72%, whereas human dermatologists had an average accuracy of roughly about 65%.</a:t>
            </a:r>
            <a:endParaRPr sz="1600">
              <a:solidFill>
                <a:schemeClr val="accent4"/>
              </a:solidFill>
            </a:endParaRPr>
          </a:p>
          <a:p>
            <a:pPr indent="0" lvl="0" marL="0" rtl="0" algn="l">
              <a:lnSpc>
                <a:spcPct val="108000"/>
              </a:lnSpc>
              <a:spcBef>
                <a:spcPts val="1200"/>
              </a:spcBef>
              <a:spcAft>
                <a:spcPts val="0"/>
              </a:spcAft>
              <a:buNone/>
            </a:pPr>
            <a:r>
              <a:t/>
            </a:r>
            <a:endParaRPr sz="1600">
              <a:solidFill>
                <a:schemeClr val="accent4"/>
              </a:solidFill>
            </a:endParaRPr>
          </a:p>
          <a:p>
            <a:pPr indent="0" lvl="0" marL="0" rtl="0" algn="l">
              <a:lnSpc>
                <a:spcPct val="108000"/>
              </a:lnSpc>
              <a:spcBef>
                <a:spcPts val="1200"/>
              </a:spcBef>
              <a:spcAft>
                <a:spcPts val="0"/>
              </a:spcAft>
              <a:buNone/>
            </a:pPr>
            <a:r>
              <a:t/>
            </a:r>
            <a:endParaRPr sz="1600">
              <a:solidFill>
                <a:schemeClr val="accent4"/>
              </a:solidFill>
            </a:endParaRPr>
          </a:p>
          <a:p>
            <a:pPr indent="-298450" lvl="0" marL="457200" rtl="0" algn="l">
              <a:lnSpc>
                <a:spcPct val="115000"/>
              </a:lnSpc>
              <a:spcBef>
                <a:spcPts val="1200"/>
              </a:spcBef>
              <a:spcAft>
                <a:spcPts val="0"/>
              </a:spcAft>
              <a:buClr>
                <a:schemeClr val="accent4"/>
              </a:buClr>
              <a:buSzPts val="1100"/>
              <a:buChar char="●"/>
            </a:pPr>
            <a:r>
              <a:rPr lang="en" sz="1600">
                <a:solidFill>
                  <a:schemeClr val="accent4"/>
                </a:solidFill>
              </a:rPr>
              <a:t>Though 72% may not sound like a lot, but considering the jump from 65%, these are great statistics. </a:t>
            </a:r>
            <a:r>
              <a:rPr lang="en" sz="1100">
                <a:solidFill>
                  <a:schemeClr val="accent4"/>
                </a:solidFill>
              </a:rPr>
              <a:t> 	</a:t>
            </a:r>
            <a:br>
              <a:rPr lang="en" sz="1100">
                <a:solidFill>
                  <a:schemeClr val="accent4"/>
                </a:solidFill>
              </a:rPr>
            </a:br>
            <a:endParaRPr sz="1100">
              <a:solidFill>
                <a:schemeClr val="accent4"/>
              </a:solidFill>
            </a:endParaRPr>
          </a:p>
          <a:p>
            <a:pPr indent="-317500" lvl="0" marL="457200" rtl="0" algn="l">
              <a:spcBef>
                <a:spcPts val="0"/>
              </a:spcBef>
              <a:spcAft>
                <a:spcPts val="0"/>
              </a:spcAft>
              <a:buSzPts val="1400"/>
              <a:buFont typeface="Fira Sans Condensed Light"/>
              <a:buChar char="●"/>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673075" y="979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AI to detect skin cancer</a:t>
            </a:r>
            <a:endParaRPr/>
          </a:p>
        </p:txBody>
      </p:sp>
      <p:sp>
        <p:nvSpPr>
          <p:cNvPr id="136" name="Google Shape;136;p28"/>
          <p:cNvSpPr txBox="1"/>
          <p:nvPr/>
        </p:nvSpPr>
        <p:spPr>
          <a:xfrm>
            <a:off x="731550" y="823800"/>
            <a:ext cx="7329300" cy="2921100"/>
          </a:xfrm>
          <a:prstGeom prst="rect">
            <a:avLst/>
          </a:prstGeom>
          <a:noFill/>
          <a:ln>
            <a:noFill/>
          </a:ln>
        </p:spPr>
        <p:txBody>
          <a:bodyPr anchorCtr="0" anchor="t" bIns="91425" lIns="91425" spcFirstLastPara="1" rIns="91425" wrap="square" tIns="91425">
            <a:spAutoFit/>
          </a:bodyPr>
          <a:lstStyle/>
          <a:p>
            <a:pPr indent="-298450" lvl="0" marL="457200" rtl="0" algn="l">
              <a:lnSpc>
                <a:spcPct val="108000"/>
              </a:lnSpc>
              <a:spcBef>
                <a:spcPts val="1200"/>
              </a:spcBef>
              <a:spcAft>
                <a:spcPts val="0"/>
              </a:spcAft>
              <a:buClr>
                <a:schemeClr val="accent4"/>
              </a:buClr>
              <a:buSzPts val="1100"/>
              <a:buFont typeface="Fira Sans Condensed Light"/>
              <a:buChar char="●"/>
            </a:pPr>
            <a:r>
              <a:rPr lang="en" sz="1300">
                <a:solidFill>
                  <a:schemeClr val="accent4"/>
                </a:solidFill>
              </a:rPr>
              <a:t>Skin cancer, the most common type of cancer in humans, is primarily diagnosed visually, beginning with an initial clinical screening and followed potentially by dermoscopic analysis</a:t>
            </a:r>
            <a:endParaRPr sz="1300">
              <a:solidFill>
                <a:schemeClr val="accent4"/>
              </a:solidFill>
            </a:endParaRPr>
          </a:p>
          <a:p>
            <a:pPr indent="0" lvl="0" marL="457200" rtl="0" algn="l">
              <a:lnSpc>
                <a:spcPct val="108000"/>
              </a:lnSpc>
              <a:spcBef>
                <a:spcPts val="1200"/>
              </a:spcBef>
              <a:spcAft>
                <a:spcPts val="0"/>
              </a:spcAft>
              <a:buNone/>
            </a:pPr>
            <a:r>
              <a:t/>
            </a:r>
            <a:endParaRPr sz="1300">
              <a:solidFill>
                <a:schemeClr val="accent4"/>
              </a:solidFill>
            </a:endParaRPr>
          </a:p>
          <a:p>
            <a:pPr indent="-298450" lvl="0" marL="457200" rtl="0" algn="l">
              <a:lnSpc>
                <a:spcPct val="115000"/>
              </a:lnSpc>
              <a:spcBef>
                <a:spcPts val="1200"/>
              </a:spcBef>
              <a:spcAft>
                <a:spcPts val="0"/>
              </a:spcAft>
              <a:buClr>
                <a:schemeClr val="accent4"/>
              </a:buClr>
              <a:buSzPts val="1100"/>
              <a:buChar char="●"/>
            </a:pPr>
            <a:r>
              <a:rPr lang="en" sz="1300">
                <a:solidFill>
                  <a:schemeClr val="accent4"/>
                </a:solidFill>
              </a:rPr>
              <a:t>Automated classification of skin lesions using images is a challenging task 	owing to the fine-grained variability in the appearance of skin lesions.</a:t>
            </a:r>
            <a:br>
              <a:rPr lang="en" sz="1300">
                <a:solidFill>
                  <a:schemeClr val="accent4"/>
                </a:solidFill>
              </a:rPr>
            </a:br>
            <a:r>
              <a:rPr lang="en" sz="1300">
                <a:solidFill>
                  <a:schemeClr val="accent4"/>
                </a:solidFill>
              </a:rPr>
              <a:t>The 	following diagram shows the CNN used by Stanford researchers:</a:t>
            </a:r>
            <a:br>
              <a:rPr lang="en" sz="1600">
                <a:solidFill>
                  <a:schemeClr val="accent4"/>
                </a:solidFill>
              </a:rPr>
            </a:br>
            <a:endParaRPr sz="1600">
              <a:solidFill>
                <a:schemeClr val="accent4"/>
              </a:solidFill>
            </a:endParaRPr>
          </a:p>
          <a:p>
            <a:pPr indent="0" lvl="0" marL="457200" rtl="0" algn="l">
              <a:lnSpc>
                <a:spcPct val="115000"/>
              </a:lnSpc>
              <a:spcBef>
                <a:spcPts val="1200"/>
              </a:spcBef>
              <a:spcAft>
                <a:spcPts val="0"/>
              </a:spcAft>
              <a:buNone/>
            </a:pPr>
            <a:r>
              <a:t/>
            </a:r>
            <a:endParaRPr sz="1600"/>
          </a:p>
          <a:p>
            <a:pPr indent="-317500" lvl="0" marL="457200" rtl="0" algn="l">
              <a:spcBef>
                <a:spcPts val="1200"/>
              </a:spcBef>
              <a:spcAft>
                <a:spcPts val="0"/>
              </a:spcAft>
              <a:buSzPts val="1400"/>
              <a:buFont typeface="Fira Sans Condensed Light"/>
              <a:buChar char="●"/>
            </a:pPr>
            <a:r>
              <a:t/>
            </a:r>
            <a:endParaRPr>
              <a:latin typeface="Fira Sans Condensed Light"/>
              <a:ea typeface="Fira Sans Condensed Light"/>
              <a:cs typeface="Fira Sans Condensed Light"/>
              <a:sym typeface="Fira Sans Condensed Light"/>
            </a:endParaRPr>
          </a:p>
        </p:txBody>
      </p:sp>
      <p:pic>
        <p:nvPicPr>
          <p:cNvPr id="137" name="Google Shape;137;p28"/>
          <p:cNvPicPr preferRelativeResize="0"/>
          <p:nvPr/>
        </p:nvPicPr>
        <p:blipFill>
          <a:blip r:embed="rId3">
            <a:alphaModFix/>
          </a:blip>
          <a:stretch>
            <a:fillRect/>
          </a:stretch>
        </p:blipFill>
        <p:spPr>
          <a:xfrm>
            <a:off x="1075750" y="2791175"/>
            <a:ext cx="6812351" cy="204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SCOPE FOR </a:t>
            </a:r>
            <a:r>
              <a:rPr lang="en"/>
              <a:t>WIDESPREAD</a:t>
            </a:r>
            <a:r>
              <a:rPr lang="en"/>
              <a:t> </a:t>
            </a:r>
            <a:r>
              <a:rPr lang="en"/>
              <a:t>USAGE</a:t>
            </a:r>
            <a:endParaRPr/>
          </a:p>
        </p:txBody>
      </p:sp>
      <p:sp>
        <p:nvSpPr>
          <p:cNvPr id="143" name="Google Shape;143;p29"/>
          <p:cNvSpPr txBox="1"/>
          <p:nvPr/>
        </p:nvSpPr>
        <p:spPr>
          <a:xfrm>
            <a:off x="0" y="1627425"/>
            <a:ext cx="9144000" cy="3775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accent4"/>
              </a:buClr>
              <a:buSzPts val="1100"/>
              <a:buChar char="●"/>
            </a:pPr>
            <a:r>
              <a:rPr lang="en" sz="1600">
                <a:solidFill>
                  <a:schemeClr val="accent4"/>
                </a:solidFill>
              </a:rPr>
              <a:t>Professional healthcare is often not affordable, and sometimes not even accessible to some. We need a cheaper, more effective and 	far-reaching methods to provide these necessary facilities to people.</a:t>
            </a:r>
            <a:br>
              <a:rPr lang="en" sz="1600">
                <a:solidFill>
                  <a:schemeClr val="accent4"/>
                </a:solidFill>
              </a:rPr>
            </a:br>
            <a:r>
              <a:rPr lang="en" sz="1100">
                <a:solidFill>
                  <a:schemeClr val="accent4"/>
                </a:solidFill>
              </a:rPr>
              <a:t> 	</a:t>
            </a:r>
            <a:endParaRPr sz="1100">
              <a:solidFill>
                <a:schemeClr val="accent4"/>
              </a:solidFill>
            </a:endParaRPr>
          </a:p>
          <a:p>
            <a:pPr indent="-298450" lvl="0" marL="457200" rtl="0" algn="l">
              <a:lnSpc>
                <a:spcPct val="115000"/>
              </a:lnSpc>
              <a:spcBef>
                <a:spcPts val="0"/>
              </a:spcBef>
              <a:spcAft>
                <a:spcPts val="0"/>
              </a:spcAft>
              <a:buClr>
                <a:schemeClr val="accent4"/>
              </a:buClr>
              <a:buSzPts val="1100"/>
              <a:buChar char="●"/>
            </a:pPr>
            <a:r>
              <a:rPr lang="en" sz="1600">
                <a:solidFill>
                  <a:schemeClr val="accent4"/>
                </a:solidFill>
              </a:rPr>
              <a:t>Mobile devices like smartphones and smartwatches are some of the most easily accessible devices for people. They can be used for this 	purpose.</a:t>
            </a:r>
            <a:br>
              <a:rPr lang="en" sz="1600">
                <a:solidFill>
                  <a:schemeClr val="accent4"/>
                </a:solidFill>
              </a:rPr>
            </a:br>
            <a:r>
              <a:rPr lang="en" sz="1100">
                <a:solidFill>
                  <a:schemeClr val="accent4"/>
                </a:solidFill>
              </a:rPr>
              <a:t> 	</a:t>
            </a:r>
            <a:endParaRPr sz="1100">
              <a:solidFill>
                <a:schemeClr val="accent4"/>
              </a:solidFill>
            </a:endParaRPr>
          </a:p>
          <a:p>
            <a:pPr indent="-298450" lvl="0" marL="457200" rtl="0" algn="l">
              <a:lnSpc>
                <a:spcPct val="115000"/>
              </a:lnSpc>
              <a:spcBef>
                <a:spcPts val="0"/>
              </a:spcBef>
              <a:spcAft>
                <a:spcPts val="0"/>
              </a:spcAft>
              <a:buClr>
                <a:schemeClr val="accent4"/>
              </a:buClr>
              <a:buSzPts val="1100"/>
              <a:buChar char="●"/>
            </a:pPr>
            <a:r>
              <a:rPr lang="en" sz="1600">
                <a:solidFill>
                  <a:schemeClr val="accent4"/>
                </a:solidFill>
              </a:rPr>
              <a:t>Outfitted with deep neural networks, mobile devices can potentially extend the reach of dermatologists outside of the clinic. It is projected that 6.3 billion smartphone subscriptions will exist by the year 2021 and can therefore potentially provide low-cost universal access to vital diagnostic care.</a:t>
            </a:r>
            <a:br>
              <a:rPr lang="en" sz="1600">
                <a:solidFill>
                  <a:schemeClr val="accent4"/>
                </a:solidFill>
              </a:rPr>
            </a:br>
            <a:endParaRPr sz="1600">
              <a:solidFill>
                <a:schemeClr val="accent4"/>
              </a:solidFill>
            </a:endParaRPr>
          </a:p>
          <a:p>
            <a:pPr indent="0" lvl="0" marL="0" rtl="0" algn="l">
              <a:spcBef>
                <a:spcPts val="120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591625" y="1418700"/>
            <a:ext cx="8182800" cy="23061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rPr b="0" lang="en" sz="2500">
                <a:solidFill>
                  <a:schemeClr val="lt2"/>
                </a:solidFill>
                <a:latin typeface="Arial"/>
                <a:ea typeface="Arial"/>
                <a:cs typeface="Arial"/>
                <a:sym typeface="Arial"/>
              </a:rPr>
              <a:t>Though neural networks take a lot of time to train, it doesn’t </a:t>
            </a:r>
            <a:r>
              <a:rPr b="0" i="1" lang="en" sz="2500" u="sng">
                <a:solidFill>
                  <a:schemeClr val="lt2"/>
                </a:solidFill>
                <a:latin typeface="Arial"/>
                <a:ea typeface="Arial"/>
                <a:cs typeface="Arial"/>
                <a:sym typeface="Arial"/>
              </a:rPr>
              <a:t>take as long to process outputs once trained</a:t>
            </a:r>
            <a:r>
              <a:rPr b="0" lang="en" sz="2500">
                <a:solidFill>
                  <a:schemeClr val="lt2"/>
                </a:solidFill>
                <a:latin typeface="Arial"/>
                <a:ea typeface="Arial"/>
                <a:cs typeface="Arial"/>
                <a:sym typeface="Arial"/>
              </a:rPr>
              <a:t>. </a:t>
            </a:r>
            <a:endParaRPr b="0" sz="2500">
              <a:solidFill>
                <a:schemeClr val="lt2"/>
              </a:solidFill>
              <a:latin typeface="Arial"/>
              <a:ea typeface="Arial"/>
              <a:cs typeface="Arial"/>
              <a:sym typeface="Arial"/>
            </a:endParaRPr>
          </a:p>
          <a:p>
            <a:pPr indent="0" lvl="0" marL="457200" rtl="0" algn="l">
              <a:lnSpc>
                <a:spcPct val="115000"/>
              </a:lnSpc>
              <a:spcBef>
                <a:spcPts val="1200"/>
              </a:spcBef>
              <a:spcAft>
                <a:spcPts val="0"/>
              </a:spcAft>
              <a:buNone/>
            </a:pPr>
            <a:r>
              <a:t/>
            </a:r>
            <a:endParaRPr b="0" sz="2500">
              <a:solidFill>
                <a:schemeClr val="lt2"/>
              </a:solidFill>
              <a:latin typeface="Arial"/>
              <a:ea typeface="Arial"/>
              <a:cs typeface="Arial"/>
              <a:sym typeface="Arial"/>
            </a:endParaRPr>
          </a:p>
          <a:p>
            <a:pPr indent="0" lvl="0" marL="457200" rtl="0" algn="l">
              <a:lnSpc>
                <a:spcPct val="115000"/>
              </a:lnSpc>
              <a:spcBef>
                <a:spcPts val="1200"/>
              </a:spcBef>
              <a:spcAft>
                <a:spcPts val="1200"/>
              </a:spcAft>
              <a:buNone/>
            </a:pPr>
            <a:r>
              <a:rPr b="0" lang="en" sz="2500">
                <a:solidFill>
                  <a:schemeClr val="lt2"/>
                </a:solidFill>
                <a:latin typeface="Arial"/>
                <a:ea typeface="Arial"/>
                <a:cs typeface="Arial"/>
                <a:sym typeface="Arial"/>
              </a:rPr>
              <a:t>Hence it is a feasible idea for such technology to be available right in our pockets.</a:t>
            </a:r>
            <a:endParaRPr sz="8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